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24"/>
  </p:notesMasterIdLst>
  <p:handoutMasterIdLst>
    <p:handoutMasterId r:id="rId25"/>
  </p:handoutMasterIdLst>
  <p:sldIdLst>
    <p:sldId id="256" r:id="rId7"/>
    <p:sldId id="283" r:id="rId8"/>
    <p:sldId id="282" r:id="rId9"/>
    <p:sldId id="281" r:id="rId10"/>
    <p:sldId id="287" r:id="rId11"/>
    <p:sldId id="298" r:id="rId12"/>
    <p:sldId id="285" r:id="rId13"/>
    <p:sldId id="290" r:id="rId14"/>
    <p:sldId id="302" r:id="rId15"/>
    <p:sldId id="291" r:id="rId16"/>
    <p:sldId id="299" r:id="rId17"/>
    <p:sldId id="301" r:id="rId18"/>
    <p:sldId id="303" r:id="rId19"/>
    <p:sldId id="304" r:id="rId20"/>
    <p:sldId id="300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7" autoAdjust="0"/>
    <p:restoredTop sz="87456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28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Pirmasis dirbtinis palydovas buvo </a:t>
            </a:r>
            <a:r>
              <a:rPr lang="lt-LT" sz="1800" b="0" i="1" dirty="0">
                <a:solidFill>
                  <a:srgbClr val="000000"/>
                </a:solidFill>
                <a:effectLst/>
                <a:latin typeface="TimesNewRomanPS-ItalicMT"/>
              </a:rPr>
              <a:t>Sputnik 1</a:t>
            </a:r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, Rusijos kosminis zondas, pakilęs 1957 m. spalio 4 d. Šis veiksmas sukrėtė didžiąją dalį Vakarų pasaulio, nes buvo manoma, kad sovietai neturėjo galimybių siųsti palydovų į erdvę.</a:t>
            </a:r>
            <a:r>
              <a:rPr lang="lt-LT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1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(Attitude and Orbit Control System)</a:t>
            </a:r>
            <a:r>
              <a:rPr lang="en-US" dirty="0"/>
              <a:t> 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Taip pat ir pagrindinė</a:t>
            </a:r>
            <a:b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„Swarm“ misijos užduotis – tiksliai išmatuoti magnetinį lauką atliekama dviem prietaisais –</a:t>
            </a:r>
            <a:b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skaliariniu prietaisu strėlės gale, kuris matuoja lauko stiprumą ir vektoriniu instrumentu strėlės</a:t>
            </a:r>
            <a:b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lt-LT" sz="1800" b="0" i="0" dirty="0">
                <a:solidFill>
                  <a:srgbClr val="000000"/>
                </a:solidFill>
                <a:effectLst/>
                <a:latin typeface="TimesNewRomanPSMT"/>
              </a:rPr>
              <a:t>viduryje, kuris matuoja lauko kryptį, naudojant žvaigždžių kameras tiksliai orientuoti palydovą</a:t>
            </a:r>
            <a:r>
              <a:rPr lang="lt-LT" dirty="0"/>
              <a:t> </a:t>
            </a:r>
            <a:br>
              <a:rPr lang="lt-LT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Vidoe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0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Nauojami</a:t>
            </a:r>
            <a:r>
              <a:rPr lang="en-GB" dirty="0"/>
              <a:t> space weather </a:t>
            </a:r>
            <a:r>
              <a:rPr lang="en-GB" dirty="0" err="1"/>
              <a:t>aptikimams</a:t>
            </a:r>
            <a:r>
              <a:rPr lang="en-GB" dirty="0"/>
              <a:t> </a:t>
            </a:r>
            <a:r>
              <a:rPr lang="en-GB" dirty="0" err="1"/>
              <a:t>kad</a:t>
            </a:r>
            <a:r>
              <a:rPr lang="en-GB" dirty="0"/>
              <a:t> </a:t>
            </a:r>
            <a:r>
              <a:rPr lang="en-GB" dirty="0" err="1"/>
              <a:t>galima</a:t>
            </a:r>
            <a:r>
              <a:rPr lang="en-GB" dirty="0"/>
              <a:t> </a:t>
            </a:r>
            <a:r>
              <a:rPr lang="en-GB" dirty="0" err="1"/>
              <a:t>butu</a:t>
            </a:r>
            <a:r>
              <a:rPr lang="en-GB" dirty="0"/>
              <a:t> </a:t>
            </a:r>
            <a:r>
              <a:rPr lang="en-GB" dirty="0" err="1"/>
              <a:t>isjungti</a:t>
            </a:r>
            <a:r>
              <a:rPr lang="en-GB" dirty="0"/>
              <a:t> </a:t>
            </a:r>
            <a:r>
              <a:rPr lang="en-GB" dirty="0" err="1"/>
              <a:t>satus</a:t>
            </a:r>
            <a:r>
              <a:rPr lang="en-GB" dirty="0"/>
              <a:t> </a:t>
            </a:r>
            <a:r>
              <a:rPr lang="en-GB" dirty="0" err="1"/>
              <a:t>kitus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2018m. Duomenis tai dabar dar daugiau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73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effectLst/>
              </a:rPr>
              <a:t>A cake baked by DTU Space for the 10th Anniversary of Swarm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1982-9C9C-C141-8575-EDABC0346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4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ESA’s Swarm (</a:t>
            </a:r>
            <a:r>
              <a:rPr lang="en-US" dirty="0" err="1"/>
              <a:t>spie</a:t>
            </a:r>
            <a:r>
              <a:rPr lang="lt-LT" dirty="0"/>
              <a:t>čiaus) palydovai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5" y="418011"/>
            <a:ext cx="8978606" cy="692362"/>
          </a:xfrm>
        </p:spPr>
        <p:txBody>
          <a:bodyPr/>
          <a:lstStyle/>
          <a:p>
            <a:r>
              <a:rPr lang="lt-LT" sz="3200" b="0" dirty="0"/>
              <a:t>Vektorinis lauko magnetometras (angl. Vector Field Magnetometer – VFM)</a:t>
            </a:r>
            <a:endParaRPr lang="lt-LT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1" y="1463040"/>
            <a:ext cx="6675120" cy="539496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000" b="0" dirty="0"/>
              <a:t>Magnetometras  - prietaisas, naudojamas magnetiniam laukui matuoti, jo magnetinio stiprumo ir orientacijos sužinojimui.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000" b="0" dirty="0"/>
              <a:t>„Swarm“ palydovuose esantis vektorinis lauko magnetometras yra pagrindinis misijos instrumentas.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000" b="0" dirty="0"/>
              <a:t>Jis išgauna didelio tikslumo magnetinio lauko dydžio ir krypties matavimus.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000" b="0" dirty="0"/>
              <a:t>Vektoriniu instrumentu strėlės viduryje, kuris matuoja lauko kryptį, naudojant žvaigždžių kameras tiksliai orientuoti palydovą.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000" b="0" dirty="0"/>
              <a:t>VFM yra pagrįstas fluxgate keitikliu, naudojančiu žiedinę šerdį su amorfine magnetine medžiaga. Jis pasižymi itin dideliu stabilumu &lt; 0,05 nT/metai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000" b="0" dirty="0"/>
          </a:p>
        </p:txBody>
      </p:sp>
      <p:pic>
        <p:nvPicPr>
          <p:cNvPr id="1026" name="Picture 2" descr="Swarm – Instrument Overview – Swarm">
            <a:extLst>
              <a:ext uri="{FF2B5EF4-FFF2-40B4-BE49-F238E27FC236}">
                <a16:creationId xmlns:a16="http://schemas.microsoft.com/office/drawing/2014/main" id="{93FC0E61-7DB2-0321-6475-86673D9A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82" y="2177280"/>
            <a:ext cx="5462918" cy="312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28436-16DD-2363-FF2C-059E59E95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Fluxgate</a:t>
            </a:r>
            <a:endParaRPr lang="en-GB" dirty="0"/>
          </a:p>
        </p:txBody>
      </p: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861A0A1-B801-A411-E019-340A843CD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5913" y="1854925"/>
            <a:ext cx="7316087" cy="411529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E57779-57BE-6861-2428-685E8FA561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89166"/>
            <a:ext cx="5669280" cy="5068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600" dirty="0"/>
              <a:t>Šerdis sudaryta iš labai magnetiškai pralaidžio lydinio, aplink kurias yra apvyniotos dvi ritės apvijos.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600" dirty="0"/>
              <a:t>VFM komponento tikslumas tarp 0,5 nT ir 50 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600" dirty="0"/>
              <a:t>Nuolat tikrinant šerdies prisotinimo lygius aukšto dažnio sužadinimo įmagnetinimo srove, kuri leidžia jutikliui aptikti nedidelius nukrypimus nuo nulinio lauko.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06413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EADFF-05DE-A84A-771D-A3ED44FA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Absoliutinis skaliarinis magnetometras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0AD49-11FE-C4A3-C193-417355496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911" y="1514008"/>
            <a:ext cx="6298759" cy="33328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Swarm </a:t>
            </a:r>
            <a:r>
              <a:rPr lang="en-GB" b="0" dirty="0" err="1"/>
              <a:t>palydovuose</a:t>
            </a:r>
            <a:r>
              <a:rPr lang="en-GB" b="0" dirty="0"/>
              <a:t> </a:t>
            </a:r>
            <a:r>
              <a:rPr lang="en-GB" b="0" dirty="0" err="1"/>
              <a:t>esantis</a:t>
            </a:r>
            <a:r>
              <a:rPr lang="en-GB" b="0" dirty="0"/>
              <a:t> </a:t>
            </a:r>
            <a:r>
              <a:rPr lang="en-GB" b="0" dirty="0" err="1"/>
              <a:t>absoliutinis</a:t>
            </a:r>
            <a:r>
              <a:rPr lang="en-GB" b="0" dirty="0"/>
              <a:t> </a:t>
            </a:r>
            <a:r>
              <a:rPr lang="en-GB" b="0" dirty="0" err="1"/>
              <a:t>skaliarinis</a:t>
            </a:r>
            <a:r>
              <a:rPr lang="en-GB" b="0" dirty="0"/>
              <a:t> </a:t>
            </a:r>
            <a:r>
              <a:rPr lang="en-GB" b="0" dirty="0" err="1"/>
              <a:t>magnetometras</a:t>
            </a:r>
            <a:r>
              <a:rPr lang="en-GB" b="0" dirty="0"/>
              <a:t> (</a:t>
            </a:r>
            <a:r>
              <a:rPr lang="en-GB" b="0" dirty="0" err="1"/>
              <a:t>angl.</a:t>
            </a:r>
            <a:r>
              <a:rPr lang="en-GB" b="0" dirty="0"/>
              <a:t> Absolute Scalar</a:t>
            </a:r>
            <a:r>
              <a:rPr lang="lt-LT" b="0" dirty="0"/>
              <a:t> </a:t>
            </a:r>
            <a:r>
              <a:rPr lang="en-GB" b="0" dirty="0"/>
              <a:t>Magnetometer – ASM) </a:t>
            </a:r>
            <a:r>
              <a:rPr lang="en-GB" b="0" dirty="0" err="1"/>
              <a:t>matuoja</a:t>
            </a:r>
            <a:r>
              <a:rPr lang="en-GB" b="0" dirty="0"/>
              <a:t> </a:t>
            </a:r>
            <a:r>
              <a:rPr lang="en-GB" b="0" dirty="0" err="1"/>
              <a:t>magnetinio</a:t>
            </a:r>
            <a:r>
              <a:rPr lang="en-GB" b="0" dirty="0"/>
              <a:t> </a:t>
            </a:r>
            <a:r>
              <a:rPr lang="en-GB" b="0" dirty="0" err="1"/>
              <a:t>lauko</a:t>
            </a:r>
            <a:r>
              <a:rPr lang="en-GB" b="0" dirty="0"/>
              <a:t> </a:t>
            </a:r>
            <a:r>
              <a:rPr lang="en-GB" b="0" dirty="0" err="1"/>
              <a:t>stiprumą</a:t>
            </a:r>
            <a:r>
              <a:rPr lang="en-GB" b="0" dirty="0"/>
              <a:t> </a:t>
            </a:r>
            <a:r>
              <a:rPr lang="en-GB" b="0" dirty="0" err="1"/>
              <a:t>tiksliau</a:t>
            </a:r>
            <a:r>
              <a:rPr lang="en-GB" b="0" dirty="0"/>
              <a:t> </a:t>
            </a:r>
            <a:r>
              <a:rPr lang="en-GB" b="0" dirty="0" err="1"/>
              <a:t>nei</a:t>
            </a:r>
            <a:r>
              <a:rPr lang="en-GB" b="0" dirty="0"/>
              <a:t> bet </a:t>
            </a:r>
            <a:r>
              <a:rPr lang="en-GB" b="0" dirty="0" err="1"/>
              <a:t>kuris</a:t>
            </a:r>
            <a:r>
              <a:rPr lang="en-GB" b="0" dirty="0"/>
              <a:t> </a:t>
            </a:r>
            <a:r>
              <a:rPr lang="en-GB" b="0" dirty="0" err="1"/>
              <a:t>kitas</a:t>
            </a:r>
            <a:r>
              <a:rPr lang="lt-LT" b="0" dirty="0"/>
              <a:t> </a:t>
            </a:r>
            <a:r>
              <a:rPr lang="en-GB" b="0" dirty="0" err="1"/>
              <a:t>magnetometras</a:t>
            </a:r>
            <a:r>
              <a:rPr lang="en-GB" b="0" dirty="0"/>
              <a:t>.</a:t>
            </a:r>
            <a:endParaRPr lang="lt-LT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Jis suteikia magnetinio lauko skaliarinius matavimus, kad būtų galima kalibruoti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vektorinio lauko magnetometrą.</a:t>
            </a:r>
          </a:p>
        </p:txBody>
      </p:sp>
      <p:pic>
        <p:nvPicPr>
          <p:cNvPr id="2050" name="Picture 2" descr="ASM Overview">
            <a:extLst>
              <a:ext uri="{FF2B5EF4-FFF2-40B4-BE49-F238E27FC236}">
                <a16:creationId xmlns:a16="http://schemas.microsoft.com/office/drawing/2014/main" id="{703C2287-7CA3-7A63-81ED-6D315D62A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70" y="1514007"/>
            <a:ext cx="5623419" cy="2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F0B1A3D-0496-FED1-24F7-0D952CDA2C5D}"/>
              </a:ext>
            </a:extLst>
          </p:cNvPr>
          <p:cNvSpPr txBox="1">
            <a:spLocks/>
          </p:cNvSpPr>
          <p:nvPr/>
        </p:nvSpPr>
        <p:spPr>
          <a:xfrm>
            <a:off x="134911" y="4631961"/>
            <a:ext cx="11422505" cy="22260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Swarm </a:t>
            </a:r>
            <a:r>
              <a:rPr lang="en-GB" b="0" dirty="0" err="1"/>
              <a:t>palydovuose</a:t>
            </a:r>
            <a:r>
              <a:rPr lang="en-GB" b="0" dirty="0"/>
              <a:t> </a:t>
            </a:r>
            <a:r>
              <a:rPr lang="en-GB" b="0" dirty="0" err="1"/>
              <a:t>esantis</a:t>
            </a:r>
            <a:r>
              <a:rPr lang="en-GB" b="0" dirty="0"/>
              <a:t> </a:t>
            </a:r>
            <a:r>
              <a:rPr lang="en-GB" b="0" dirty="0" err="1"/>
              <a:t>absoliutinis</a:t>
            </a:r>
            <a:r>
              <a:rPr lang="en-GB" b="0" dirty="0"/>
              <a:t> </a:t>
            </a:r>
            <a:r>
              <a:rPr lang="en-GB" b="0" dirty="0" err="1"/>
              <a:t>skaliarinis</a:t>
            </a:r>
            <a:r>
              <a:rPr lang="en-GB" b="0" dirty="0"/>
              <a:t> </a:t>
            </a:r>
            <a:r>
              <a:rPr lang="en-GB" b="0" dirty="0" err="1"/>
              <a:t>magnetometras</a:t>
            </a:r>
            <a:r>
              <a:rPr lang="en-GB" b="0" dirty="0"/>
              <a:t> </a:t>
            </a:r>
            <a:r>
              <a:rPr lang="lt-LT" b="0" dirty="0"/>
              <a:t>yra pagrįstas elektronų sukimosi rezonanso principu ir naudoja Zeeman efektą, kuris padalija atomų emisijos ir sugerties linijas aplinkos magnetiniame lauke. Skilimo modelis ir dydis yra magnetinio lauko stiprumo ženklas</a:t>
            </a:r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129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EADFF-05DE-A84A-771D-A3ED44FA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Misijos rezultatai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0AD49-11FE-C4A3-C193-417355496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2" y="1618938"/>
            <a:ext cx="11445506" cy="47968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Swarm misija buvo planuota veikti ketverius metus po trijų mėnesių paleidimo etapo. 2017 m. lapkritį.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Tačiau misija buvo pratęsta ketveriems metams iki 2021 m. Vėliau ji buvo pratęsta ir veiks iki 2025 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ESA atsisiunčia neapdorotus duomenis iš Swarm palydovų į Kirunos ir Svalbardo stotis ir apdoroja juos tik su 3–4 dienų vėlavimu.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2018 m. kovo mėn. misija CASSIOPE/e-POP buvo oficialiai integruota į Swarm palydovų spiečių kaip ketvirtasis elementas (Swarm-E)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Nors misija yra sėkmingai vykdoma, nuo 2014 m. lapkričio 4 d. nebėra ASM skaliarinių duomenų apie Swarm Charlie dėl mirtino instrumento gedimo (pagrindinio ASM prietaiso paleidimo metu ir atsarginio instrumento maždaug po metų).</a:t>
            </a:r>
            <a:br>
              <a:rPr lang="lt-L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73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EADFF-05DE-A84A-771D-A3ED44FA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Panaudojimas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0AD49-11FE-C4A3-C193-417355496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843" y="1514007"/>
            <a:ext cx="11637832" cy="4743256"/>
          </a:xfrm>
        </p:spPr>
        <p:txBody>
          <a:bodyPr/>
          <a:lstStyle/>
          <a:p>
            <a:r>
              <a:rPr lang="lt-LT" dirty="0"/>
              <a:t>Pagrindiniai misjos panaudojimai buvo magentinio lauko anomalijų ir „kosmoso oro“ srityse. </a:t>
            </a:r>
          </a:p>
          <a:p>
            <a:r>
              <a:rPr lang="lt-LT" dirty="0"/>
              <a:t>Kitas Swarm misijos rezultatas buvo prisidėjimas prie Jonosferos ir magnetosferos tyrimų. Šie</a:t>
            </a:r>
          </a:p>
          <a:p>
            <a:r>
              <a:rPr lang="lt-LT" dirty="0"/>
              <a:t>regionai yra veikiami Žemės magnetinio lauko ir atlieka lemiamą vaidmenį Žemės ir saulės vėjo sąveikoje. </a:t>
            </a:r>
          </a:p>
          <a:p>
            <a:r>
              <a:rPr lang="lt-LT" dirty="0"/>
              <a:t>Be to, „Swarm Bravo“ palydovas, ty esantis aukščiausioje orbitoje, pralėkė virš epicentrinės zonos</a:t>
            </a:r>
          </a:p>
          <a:p>
            <a:r>
              <a:rPr lang="lt-LT" dirty="0"/>
              <a:t>likus 15 minučių iki žemės drebėjimo ir aptiko anomaliją daugiausia Y komponente.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78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DFB18F-65EC-D94F-F9AA-28AF1781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85" y="1841293"/>
            <a:ext cx="5802570" cy="336029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D4EC4-03DD-C14F-EFCB-1BCA0088EF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Misijos duomenys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DB8C28-B149-87C3-21BD-CAEFFEE3E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394086"/>
            <a:ext cx="6670623" cy="42222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Misijos duomenys yra viešai pasiekiami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Juos sudaro kokybiški, sukalibruoti ir pataisytų matavimų laiko eilutės.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Matavimai pateikti fiziniais, SI vienetais geografiškai lokalizuotuose atskaitos rėmuose.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Buvo paskelbta daugiau nei 200 recenzuojamų straipsnių apie mokslinius tyrimus su Swarm duomenimis nuo misijos paleidimo datos.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7F68DD-0EE1-AFDF-4830-0AD2AFBFC058}"/>
              </a:ext>
            </a:extLst>
          </p:cNvPr>
          <p:cNvSpPr txBox="1">
            <a:spLocks/>
          </p:cNvSpPr>
          <p:nvPr/>
        </p:nvSpPr>
        <p:spPr>
          <a:xfrm>
            <a:off x="0" y="5616315"/>
            <a:ext cx="11557415" cy="1668906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Šie darbai apima Žemės vidaus (šerdies, litosferos ir mantijos) ir jos aplinkos: jonosferos ir magnetosferos srovių sistemų tyrimus, plazmos procesai artimoje žemei aplinkoje ir darbai apie kosminį orą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54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Išvados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9102" y="1606494"/>
            <a:ext cx="10228885" cy="350515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lt-LT" sz="2600" b="0" dirty="0"/>
              <a:t>Darbe išanalizuota, magnetinio lauko tyrinėjimo svarba ir ankstesni darbai bei bandymai naudojant „MagSat“ palydovą.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sz="2600" b="0" dirty="0"/>
              <a:t>Detaliai išanalizuoti ASM ir VFM veikimo principai siekiant tiksliai išmatuoti magnetinį lauką bei visa Swarm palydovo architektūra.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sz="2600" b="0" dirty="0"/>
              <a:t>Pateikti palydovais gautų duomenų esmė ir realūs jų panaudojimas</a:t>
            </a:r>
          </a:p>
        </p:txBody>
      </p:sp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ake baked by DTU Space for the 10th Anniversary of Swarm">
            <a:extLst>
              <a:ext uri="{FF2B5EF4-FFF2-40B4-BE49-F238E27FC236}">
                <a16:creationId xmlns:a16="http://schemas.microsoft.com/office/drawing/2014/main" id="{2AEB26F3-AC01-416C-26E4-C1EE5B1D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75" y="1203297"/>
            <a:ext cx="4706556" cy="39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F7608-D836-9C3F-CB46-EF4B9E14C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Įvadas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6F5C-5881-8ED6-A73F-DCEC1150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44" y="1841326"/>
            <a:ext cx="10675929" cy="395986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600" b="0" dirty="0"/>
              <a:t>Magnetinio lauko panaudojimas prasidėjo maždaug 110 prieš Kristų, kai kinai išrado anksčiausią magnetinį kompasą.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600" b="0" dirty="0"/>
              <a:t>Iki XIII amžiaus magnetinių savybių naudingumas navigacijoje buvo plačiai pripažintas, o jūreivių magnetinis kompasas buvo vienas iš ankstyviausių magnetizmo pritaikymų ir vienas seniausių mokslinių instrumentų.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600" b="0" dirty="0"/>
              <a:t>Šiuo metu pastebimas Žemės magnetinio lauko kitimas.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600" b="0" dirty="0"/>
              <a:t>ESA swarm - tai inovatyvi bei unikali matavimo sistema palyduovose.</a:t>
            </a:r>
          </a:p>
        </p:txBody>
      </p:sp>
    </p:spTree>
    <p:extLst>
      <p:ext uri="{BB962C8B-B14F-4D97-AF65-F5344CB8AC3E}">
        <p14:creationId xmlns:p14="http://schemas.microsoft.com/office/powerpoint/2010/main" val="35276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F7822-1ACD-74BC-A253-B166F13F7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Kas yra kosmoso palydovai</a:t>
            </a:r>
          </a:p>
          <a:p>
            <a:r>
              <a:rPr lang="lt-LT" dirty="0"/>
              <a:t>Magsat misja</a:t>
            </a:r>
          </a:p>
          <a:p>
            <a:r>
              <a:rPr lang="lt-LT" dirty="0"/>
              <a:t>ESA Swarm misiją</a:t>
            </a:r>
          </a:p>
          <a:p>
            <a:r>
              <a:rPr lang="lt-LT" dirty="0"/>
              <a:t>Palydovo architektūra</a:t>
            </a:r>
          </a:p>
          <a:p>
            <a:r>
              <a:rPr lang="lt-LT" dirty="0"/>
              <a:t>Matavimo prietaisai</a:t>
            </a:r>
          </a:p>
          <a:p>
            <a:r>
              <a:rPr lang="lt-LT" dirty="0"/>
              <a:t>Misijos rezultatai</a:t>
            </a:r>
          </a:p>
          <a:p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B9E5C-2E9E-629A-439A-72938D8FE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F785-84E3-E1DA-8D42-2768498D7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1894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World's First Artificial Satellite">
            <a:extLst>
              <a:ext uri="{FF2B5EF4-FFF2-40B4-BE49-F238E27FC236}">
                <a16:creationId xmlns:a16="http://schemas.microsoft.com/office/drawing/2014/main" id="{2C67AD83-CEF6-3F76-5E4C-BBEF8C27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4600"/>
          <a:stretch/>
        </p:blipFill>
        <p:spPr bwMode="auto">
          <a:xfrm>
            <a:off x="2810104" y="1594730"/>
            <a:ext cx="9356922" cy="5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Misijų tipai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430" y="1753643"/>
            <a:ext cx="6236839" cy="30402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Žemės stebėjimas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Duomenų perdavimas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Naujų technologijų testavimas /  mokslinio pobūdžio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41B63-5165-CC70-ACF7-C4213AF8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"/>
            <a:ext cx="12192001" cy="68546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ESA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ADE6AA-E2DA-99A0-DE14-EBD535625A50}"/>
              </a:ext>
            </a:extLst>
          </p:cNvPr>
          <p:cNvSpPr txBox="1">
            <a:spLocks/>
          </p:cNvSpPr>
          <p:nvPr/>
        </p:nvSpPr>
        <p:spPr>
          <a:xfrm>
            <a:off x="345376" y="600737"/>
            <a:ext cx="4452745" cy="4171005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>
                <a:solidFill>
                  <a:srgbClr val="FF0000"/>
                </a:solidFill>
              </a:rPr>
              <a:t>Įkurta 1975m. </a:t>
            </a:r>
            <a:r>
              <a:rPr lang="es-ES" dirty="0">
                <a:solidFill>
                  <a:srgbClr val="FF0000"/>
                </a:solidFill>
              </a:rPr>
              <a:t>ESA </a:t>
            </a:r>
            <a:r>
              <a:rPr lang="es-ES" dirty="0" err="1">
                <a:solidFill>
                  <a:srgbClr val="FF0000"/>
                </a:solidFill>
              </a:rPr>
              <a:t>yra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sudaryta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iš</a:t>
            </a:r>
            <a:r>
              <a:rPr lang="es-ES" dirty="0">
                <a:solidFill>
                  <a:srgbClr val="FF0000"/>
                </a:solidFill>
              </a:rPr>
              <a:t> 22</a:t>
            </a:r>
            <a:r>
              <a:rPr lang="lt-LT" dirty="0">
                <a:solidFill>
                  <a:srgbClr val="FF0000"/>
                </a:solidFill>
              </a:rPr>
              <a:t> valstybių.</a:t>
            </a:r>
          </a:p>
          <a:p>
            <a:r>
              <a:rPr lang="lt-LT" dirty="0">
                <a:solidFill>
                  <a:srgbClr val="FF0000"/>
                </a:solidFill>
              </a:rPr>
              <a:t>Žymiausios misjos: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rgbClr val="FF0000"/>
                </a:solidFill>
              </a:rPr>
              <a:t>Hubble kosmoso teleskopas,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rgbClr val="FF0000"/>
                </a:solidFill>
              </a:rPr>
              <a:t>Gaia kosmoso observatorija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solidFill>
                  <a:srgbClr val="FF0000"/>
                </a:solidFill>
              </a:rPr>
              <a:t>Marso orbitos misija – „Mars express“</a:t>
            </a:r>
            <a:r>
              <a:rPr lang="lt-LT" sz="1600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BBA8F-A360-2C4F-2C1E-6E9FEB6C8E5E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Magsat (arba </a:t>
            </a:r>
            <a:r>
              <a:rPr lang="en-GB" b="1" dirty="0"/>
              <a:t>Explorer 61</a:t>
            </a:r>
            <a:r>
              <a:rPr lang="lt-LT" b="1" dirty="0"/>
              <a:t>) misija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1627572"/>
            <a:ext cx="5851602" cy="5230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400" dirty="0"/>
              <a:t>Ši misija, buvo paleista</a:t>
            </a:r>
            <a:r>
              <a:rPr lang="lt-LT" sz="2400" dirty="0"/>
              <a:t> </a:t>
            </a:r>
            <a:r>
              <a:rPr lang="fi-FI" sz="2400" dirty="0"/>
              <a:t>1979 m. </a:t>
            </a:r>
            <a:r>
              <a:rPr lang="lt-LT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Tikslas: gauti tikslų žemės magnetinio lauko aprašymą, sudaryti žemės plutos ir magnetinių anomalijų žemėlapį.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Palydovas naudojo du magnetometrus.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 (cezio garais pagrįstą) ir vektoSkaliarinįrinį magnetometrus.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Rankos ilgis 6m.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Palydovo misija truko 7,5 mėnesius.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Dauguma techninių sprendimų buvo panaudoti ir Swarm misijoje.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52AFF-6BEA-31D9-9321-473591D0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03" y="1748895"/>
            <a:ext cx="6340396" cy="39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Swarm misija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5" y="1609858"/>
            <a:ext cx="7327966" cy="524814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Pirmieji etapo tyrimai buvo baigti 2004 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Siekia ištirti: Žemės magnetinį lauką; dinamiško lauko pobūdžio tyrimas; siekiant suprasti kosminių oro sąlygų poveikį; Jonosferos ir magnetosferos tyrimai.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Paleista į orbitą 2013 m. lapkričio 22 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Šią misiją sudarys trijų palydovų žvaigždynas. („Alpha“, „Bravo“ ir „Charlie“)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Skirtingos orbitos, du vienas šalia kito (450 km orbitoje), o trečiasis didesniame aukštyje (530 km).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400" dirty="0"/>
          </a:p>
        </p:txBody>
      </p:sp>
      <p:pic>
        <p:nvPicPr>
          <p:cNvPr id="1026" name="Picture 2" descr="Artist's impression of the three Swarm satellite orbital configuration. Two fly initially at an altitude of 450 km while the third flies at 530 km. Each satellite consist of a solar-panel covered body from which a four-metre boom with the magnetic field measuring instruments extends out the rear. Copyright: ESA/AOES Medialab.">
            <a:extLst>
              <a:ext uri="{FF2B5EF4-FFF2-40B4-BE49-F238E27FC236}">
                <a16:creationId xmlns:a16="http://schemas.microsoft.com/office/drawing/2014/main" id="{0FA4E0B1-F2DD-DC98-18AA-B94AF9BF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94" y="1620172"/>
            <a:ext cx="4190806" cy="451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Palydovo architektūra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3062B-F149-2CB2-1A9A-272C7B4FB479}"/>
              </a:ext>
            </a:extLst>
          </p:cNvPr>
          <p:cNvSpPr txBox="1">
            <a:spLocks/>
          </p:cNvSpPr>
          <p:nvPr/>
        </p:nvSpPr>
        <p:spPr>
          <a:xfrm>
            <a:off x="0" y="1436915"/>
            <a:ext cx="12192000" cy="293914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Svoris </a:t>
            </a:r>
            <a:r>
              <a:rPr lang="fi-FI" dirty="0"/>
              <a:t>472</a:t>
            </a:r>
            <a:r>
              <a:rPr lang="lt-LT" dirty="0"/>
              <a:t> kg</a:t>
            </a:r>
            <a:r>
              <a:rPr lang="fi-FI" dirty="0"/>
              <a:t>, įskaitant 106</a:t>
            </a:r>
            <a:r>
              <a:rPr lang="lt-LT" dirty="0"/>
              <a:t>kg </a:t>
            </a:r>
            <a:r>
              <a:rPr lang="fi-FI" dirty="0"/>
              <a:t>raketinio kuro.</a:t>
            </a:r>
            <a:endParaRPr lang="lt-L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Platformą sudaro šie elementai: mechaninė struktūra, elektros galios sistema, RF komunikacijos įrenginiai, AOCS, šiluminos kontrolės sistema ir duomenų perdavimo 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Palydovas yra devynių metrų ilgio, kurio pagrindinis korpusas yra padengtas saulės baterijomis. Palydovą taip pat sudaro keturių metrų strėlė.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EPS: m</a:t>
            </a:r>
            <a:r>
              <a:rPr lang="pl-PL" dirty="0"/>
              <a:t>aksimali plokštės galia: 750 W</a:t>
            </a:r>
            <a:r>
              <a:rPr lang="lt-LT" dirty="0"/>
              <a:t>, Saulės panelių įėjimas: nuo 0 iki -125 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Komunikacija paremta S-band technologija, greičiai: 4 kbps uplink, 6 Mbps downlink.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43719-24DE-6303-F23F-01EEEB58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93" y="4376057"/>
            <a:ext cx="8576491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6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AOCS architektūra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B28F0-BD87-C0A1-8852-2CD4326C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22" y="1606576"/>
            <a:ext cx="7092664" cy="525142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8787A50-2D42-020D-BF31-3E0D4DE0C5ED}"/>
              </a:ext>
            </a:extLst>
          </p:cNvPr>
          <p:cNvSpPr txBox="1">
            <a:spLocks/>
          </p:cNvSpPr>
          <p:nvPr/>
        </p:nvSpPr>
        <p:spPr>
          <a:xfrm>
            <a:off x="-1" y="1436914"/>
            <a:ext cx="2714413" cy="5421086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000" dirty="0"/>
              <a:t>Valdo propulsijos sistemą.</a:t>
            </a:r>
          </a:p>
          <a:p>
            <a:endParaRPr lang="lt-LT" sz="2000" dirty="0"/>
          </a:p>
          <a:p>
            <a:endParaRPr lang="lt-LT" sz="2000" dirty="0"/>
          </a:p>
          <a:p>
            <a:r>
              <a:rPr lang="lt-LT" sz="2000" dirty="0"/>
              <a:t>Žvaigždžių sekimo įrenginį, sudaro trys optinės galvutės trys magnetometrai ir šeši saulės ir žemės jutikliai, naudojami nukreipimui saugiam ir duomenų rinkimo režimu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F385FB-8874-70BA-5ED0-2DF6AA3E2D58}"/>
              </a:ext>
            </a:extLst>
          </p:cNvPr>
          <p:cNvSpPr txBox="1">
            <a:spLocks/>
          </p:cNvSpPr>
          <p:nvPr/>
        </p:nvSpPr>
        <p:spPr>
          <a:xfrm>
            <a:off x="9875520" y="1998617"/>
            <a:ext cx="2280211" cy="299139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000" dirty="0"/>
              <a:t>Dviejų dažnių GPS imtuvas</a:t>
            </a:r>
          </a:p>
          <a:p>
            <a:endParaRPr lang="lt-LT" sz="2000" dirty="0"/>
          </a:p>
          <a:p>
            <a:r>
              <a:rPr lang="lt-LT" sz="2000" dirty="0"/>
              <a:t>Visi jutikliai yra dubliuoti (angl. redundant)</a:t>
            </a:r>
          </a:p>
          <a:p>
            <a:endParaRPr lang="lt-LT" sz="2000" dirty="0"/>
          </a:p>
        </p:txBody>
      </p:sp>
    </p:spTree>
    <p:extLst>
      <p:ext uri="{BB962C8B-B14F-4D97-AF65-F5344CB8AC3E}">
        <p14:creationId xmlns:p14="http://schemas.microsoft.com/office/powerpoint/2010/main" val="1464566318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B4FF6-ECEF-4A47-8BF1-7E426D167504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ee097895-e7e0-4b56-9c0e-04651de527b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1110</Words>
  <Application>Microsoft Office PowerPoint</Application>
  <PresentationFormat>Widescreen</PresentationFormat>
  <Paragraphs>107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Aharoni</vt:lpstr>
      <vt:lpstr>Arial</vt:lpstr>
      <vt:lpstr>Calibri</vt:lpstr>
      <vt:lpstr>Inter Medium</vt:lpstr>
      <vt:lpstr>Inter Semi Bold</vt:lpstr>
      <vt:lpstr>TimesNewRomanPS-ItalicMT</vt:lpstr>
      <vt:lpstr>TimesNewRomanPSMT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180</cp:revision>
  <dcterms:created xsi:type="dcterms:W3CDTF">2020-12-23T08:59:48Z</dcterms:created>
  <dcterms:modified xsi:type="dcterms:W3CDTF">2023-12-18T14:49:53Z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